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9"/>
    <p:restoredTop sz="96288"/>
  </p:normalViewPr>
  <p:slideViewPr>
    <p:cSldViewPr snapToGrid="0" snapToObjects="1">
      <p:cViewPr>
        <p:scale>
          <a:sx n="150" d="100"/>
          <a:sy n="150" d="100"/>
        </p:scale>
        <p:origin x="-64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45B9-6EF5-A142-88AA-904F08996986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54F7-5C2F-B945-A0CC-DE23EC4CB26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45B9-6EF5-A142-88AA-904F08996986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54F7-5C2F-B945-A0CC-DE23EC4CB26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95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45B9-6EF5-A142-88AA-904F08996986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54F7-5C2F-B945-A0CC-DE23EC4CB26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42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45B9-6EF5-A142-88AA-904F08996986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54F7-5C2F-B945-A0CC-DE23EC4CB26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57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45B9-6EF5-A142-88AA-904F08996986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54F7-5C2F-B945-A0CC-DE23EC4CB26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57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45B9-6EF5-A142-88AA-904F08996986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54F7-5C2F-B945-A0CC-DE23EC4CB26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45B9-6EF5-A142-88AA-904F08996986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54F7-5C2F-B945-A0CC-DE23EC4CB26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26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45B9-6EF5-A142-88AA-904F08996986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54F7-5C2F-B945-A0CC-DE23EC4CB26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999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45B9-6EF5-A142-88AA-904F08996986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54F7-5C2F-B945-A0CC-DE23EC4CB26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56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45B9-6EF5-A142-88AA-904F08996986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54F7-5C2F-B945-A0CC-DE23EC4CB26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45B9-6EF5-A142-88AA-904F08996986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54F7-5C2F-B945-A0CC-DE23EC4CB26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20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45B9-6EF5-A142-88AA-904F08996986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54F7-5C2F-B945-A0CC-DE23EC4CB26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920068" y="-347133"/>
            <a:ext cx="8356600" cy="2441326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pl-PL" sz="4400" b="1" i="1" dirty="0">
                <a:ln>
                  <a:solidFill>
                    <a:schemeClr val="accent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  <a:latin typeface="Calibri" charset="0"/>
                <a:ea typeface="Calibri" charset="0"/>
                <a:cs typeface="Calibri" charset="0"/>
              </a:rPr>
              <a:t>Wartość czytania – jak czytać, aby dzieci chciały nas słuchać, jak słuchać, aby dzieci chciały nam </a:t>
            </a:r>
            <a:r>
              <a:rPr lang="pl-PL" sz="4400" b="1" i="1" dirty="0" smtClean="0">
                <a:ln>
                  <a:solidFill>
                    <a:schemeClr val="accent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  <a:latin typeface="Calibri" charset="0"/>
                <a:ea typeface="Calibri" charset="0"/>
                <a:cs typeface="Calibri" charset="0"/>
              </a:rPr>
              <a:t>czytać. </a:t>
            </a:r>
            <a:endParaRPr lang="pl-PL" sz="4400" b="1" i="1" dirty="0">
              <a:ln>
                <a:solidFill>
                  <a:schemeClr val="accent1"/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>
                  <a:schemeClr val="accent1"/>
                </a:glow>
                <a:reflection endPos="0" dir="5400000" sy="-100000" algn="bl" rotWithShape="0"/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365124"/>
            <a:ext cx="11218334" cy="616267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latin typeface="Calibri" charset="0"/>
                <a:ea typeface="Calibri" charset="0"/>
                <a:cs typeface="Calibri" charset="0"/>
              </a:rPr>
              <a:t>Dlaczego </a:t>
            </a:r>
            <a:r>
              <a:rPr lang="pl-PL" b="1" i="1" dirty="0" smtClean="0">
                <a:latin typeface="Calibri" charset="0"/>
                <a:ea typeface="Calibri" charset="0"/>
                <a:cs typeface="Calibri" charset="0"/>
              </a:rPr>
              <a:t>więc warto </a:t>
            </a:r>
            <a:r>
              <a:rPr lang="pl-PL" b="1" i="1" dirty="0">
                <a:latin typeface="Calibri" charset="0"/>
                <a:ea typeface="Calibri" charset="0"/>
                <a:cs typeface="Calibri" charset="0"/>
              </a:rPr>
              <a:t>czytać dzieciom</a:t>
            </a:r>
            <a:r>
              <a:rPr lang="pl-PL" b="1" i="1" dirty="0" smtClean="0">
                <a:latin typeface="Calibri" charset="0"/>
                <a:ea typeface="Calibri" charset="0"/>
                <a:cs typeface="Calibri" charset="0"/>
              </a:rPr>
              <a:t>?</a:t>
            </a:r>
            <a:br>
              <a:rPr lang="pl-PL" b="1" i="1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pl-PL" b="1" i="1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pl-PL" b="1" i="1" dirty="0">
                <a:latin typeface="Calibri" charset="0"/>
                <a:ea typeface="Calibri" charset="0"/>
                <a:cs typeface="Calibri" charset="0"/>
              </a:rPr>
            </a:br>
            <a:r>
              <a:rPr lang="pl-PL" b="1" i="1" dirty="0">
                <a:latin typeface="Calibri" charset="0"/>
                <a:ea typeface="Calibri" charset="0"/>
                <a:cs typeface="Calibri" charset="0"/>
              </a:rPr>
              <a:t>Wspólne czytanie jest formą mądrego  kontaktu z dzieckiem i doskonałą metodą wychowawczą. Między rodzicem i dzieckiem rodzi się bliskość i wyjątkowa więź emocjonalna</a:t>
            </a:r>
            <a:r>
              <a:rPr lang="pl-PL" b="1" i="1" dirty="0" smtClean="0">
                <a:latin typeface="Calibri" charset="0"/>
                <a:ea typeface="Calibri" charset="0"/>
                <a:cs typeface="Calibri" charset="0"/>
              </a:rPr>
              <a:t>.</a:t>
            </a:r>
            <a:br>
              <a:rPr lang="pl-PL" b="1" i="1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pl-PL" b="1" i="1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pl-PL" b="1" i="1" dirty="0">
                <a:latin typeface="Calibri" charset="0"/>
                <a:ea typeface="Calibri" charset="0"/>
                <a:cs typeface="Calibri" charset="0"/>
              </a:rPr>
            </a:br>
            <a:r>
              <a:rPr lang="pl-PL" b="1" i="1" dirty="0" smtClean="0">
                <a:latin typeface="Calibri" charset="0"/>
                <a:ea typeface="Calibri" charset="0"/>
                <a:cs typeface="Calibri" charset="0"/>
              </a:rPr>
              <a:t>Zachęcamy więc do zachęcania Nasze Pociechy do czytania!</a:t>
            </a:r>
            <a:r>
              <a:rPr lang="pl-PL" b="1" i="1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pl-PL" b="1" i="1" dirty="0">
                <a:latin typeface="Calibri" charset="0"/>
                <a:ea typeface="Calibri" charset="0"/>
                <a:cs typeface="Calibri" charset="0"/>
              </a:rPr>
            </a:br>
            <a:endParaRPr lang="pl-PL" b="1" i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3134" y="200024"/>
            <a:ext cx="8043333" cy="297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b="1" i="1" dirty="0" smtClean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Czytanie w dzieciństwie niesie ze sobą ogromne wartości: przede wszystkim dostarcza wiedzy ogólnej, rozwija język, pamięć i wyobraźnię. </a:t>
            </a:r>
          </a:p>
          <a:p>
            <a:pPr marL="0" indent="0" algn="ctr">
              <a:buFont typeface="Arial"/>
              <a:buNone/>
            </a:pPr>
            <a:r>
              <a:rPr lang="pl-PL" b="1" i="1" dirty="0" smtClean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Czytanie uczy myślenia, poprawia koncentrację, dzięki czemu dziecko potrafi docenić siebie wśród innych rówieśników.</a:t>
            </a:r>
          </a:p>
          <a:p>
            <a:pPr marL="0" indent="0" algn="ctr">
              <a:buFont typeface="Arial"/>
              <a:buNone/>
            </a:pPr>
            <a:endParaRPr lang="pl-PL" b="1" i="1" dirty="0">
              <a:solidFill>
                <a:schemeClr val="accent5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7066" y="1329267"/>
            <a:ext cx="7518401" cy="488526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b="1" i="1" dirty="0">
                <a:solidFill>
                  <a:schemeClr val="accent5"/>
                </a:solidFill>
              </a:rPr>
              <a:t>Według wielu wybitnych psychologów, najważniejszymi lekturami dla dzieci są baśnie</a:t>
            </a:r>
            <a:r>
              <a:rPr lang="pl-PL" b="1" i="1">
                <a:solidFill>
                  <a:schemeClr val="accent5"/>
                </a:solidFill>
              </a:rPr>
              <a:t>. </a:t>
            </a:r>
            <a:endParaRPr lang="pl-PL" b="1" i="1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pl-PL" b="1" i="1" dirty="0" smtClean="0">
                <a:solidFill>
                  <a:schemeClr val="accent5"/>
                </a:solidFill>
              </a:rPr>
              <a:t>Baśnie </a:t>
            </a:r>
            <a:r>
              <a:rPr lang="pl-PL" b="1" i="1" dirty="0">
                <a:solidFill>
                  <a:schemeClr val="accent5"/>
                </a:solidFill>
              </a:rPr>
              <a:t>uczą dzieci prawdy o życiu. Czytanie baśni jest dla dzieci cudowne i pożyteczne. Cudowność baśni wpływa na rozwój wrażliwości i wyobraźni dziecka. Pożyteczność  natomiast wiąże się z uczeniem wzorów </a:t>
            </a:r>
            <a:r>
              <a:rPr lang="pl-PL" b="1" i="1" dirty="0" err="1">
                <a:solidFill>
                  <a:schemeClr val="accent5"/>
                </a:solidFill>
              </a:rPr>
              <a:t>zachowań</a:t>
            </a:r>
            <a:r>
              <a:rPr lang="pl-PL" b="1" i="1" dirty="0">
                <a:solidFill>
                  <a:schemeClr val="accent5"/>
                </a:solidFill>
              </a:rPr>
              <a:t> i reguł potrzebnych w życiu. </a:t>
            </a:r>
            <a:endParaRPr lang="pl-PL" b="1" i="1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pl-PL" b="1" i="1" dirty="0" smtClean="0">
                <a:solidFill>
                  <a:schemeClr val="accent5"/>
                </a:solidFill>
              </a:rPr>
              <a:t>Baśnie </a:t>
            </a:r>
            <a:r>
              <a:rPr lang="pl-PL" b="1" i="1" dirty="0">
                <a:solidFill>
                  <a:schemeClr val="accent5"/>
                </a:solidFill>
              </a:rPr>
              <a:t>są doskonałym środkiem wychowawczym, ponieważ na ich podstawie można przekazać wiele zasad moralnych. W baśniach jest najlepiej poruszony problem dobra i zła. Wartości pozytywne: dobroć, pracowitość, odwaga, męstwo, przeciwstawiane są wartościom negatywnym, takim jak: lenistwo, chciwość, złość.</a:t>
            </a:r>
          </a:p>
          <a:p>
            <a:pPr marL="0" indent="0">
              <a:buNone/>
            </a:pPr>
            <a:endParaRPr lang="pl-PL" b="1" i="1" dirty="0">
              <a:solidFill>
                <a:schemeClr val="accent5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9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313268" y="3378200"/>
            <a:ext cx="11726332" cy="34163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Od kiedy czytać dzieciom?</a:t>
            </a:r>
          </a:p>
          <a:p>
            <a:endParaRPr lang="pl-PL" sz="2400" b="1" i="1" dirty="0">
              <a:solidFill>
                <a:schemeClr val="accent5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pl-PL" sz="2400" b="1" i="1" dirty="0" smtClean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Wszyscy </a:t>
            </a:r>
            <a:r>
              <a:rPr lang="pl-PL" sz="2400" b="1" i="1" dirty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specjaliści zgodnie przyznają, że czytać dziecku należy jak najwcześniej - najlepiej od urodzenia. Kiedy niemowlę jeszcze nie potrafi siedzieć, możemy czytać mu po prostu różne historie przy łóżeczku - wybierajmy literaturę piękną, klasykę dla dzieci, np. wspaniałą serię książeczek z bajkami, wierszykami i opowieściami z naszego dzieciństwa wydaną w zbiorczych tomach przez Naszą Księgarnię - "Poczytaj mi mamo", </a:t>
            </a:r>
            <a:r>
              <a:rPr lang="pl-PL" sz="2400" b="1" i="1" dirty="0" err="1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Tove</a:t>
            </a:r>
            <a:r>
              <a:rPr lang="pl-PL" sz="2400" b="1" i="1" dirty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 Jansson "W Dolinie Muminków", książki Astrid </a:t>
            </a:r>
            <a:r>
              <a:rPr lang="pl-PL" sz="2400" b="1" i="1" dirty="0" err="1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Lindgren</a:t>
            </a:r>
            <a:r>
              <a:rPr lang="pl-PL" sz="2400" b="1" i="1" dirty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 czy J.R.R. Tolkiena, wiersze Jana Brzechwy i Juliana Tuwima, bajki i baśnie - ważne, by i nam to sprawiało radość</a:t>
            </a:r>
            <a:r>
              <a:rPr lang="pl-PL" sz="2400" b="1" i="1" dirty="0" smtClean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pl-PL" sz="2400" b="1" i="1" dirty="0">
              <a:solidFill>
                <a:schemeClr val="accent5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80" y="0"/>
            <a:ext cx="9255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7134" y="259291"/>
            <a:ext cx="5232399" cy="63701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i="1" dirty="0" smtClean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Rady dla Rodziców:</a:t>
            </a:r>
            <a:endParaRPr lang="pl-PL" b="1" i="1" dirty="0">
              <a:solidFill>
                <a:schemeClr val="accent5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pl-PL" b="1" i="1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pl-PL" b="1" i="1" dirty="0" smtClean="0">
                <a:latin typeface="Calibri" charset="0"/>
                <a:ea typeface="Calibri" charset="0"/>
                <a:cs typeface="Calibri" charset="0"/>
              </a:rPr>
              <a:t>. Pierwsza </a:t>
            </a:r>
            <a:r>
              <a:rPr lang="pl-PL" b="1" i="1" dirty="0">
                <a:latin typeface="Calibri" charset="0"/>
                <a:ea typeface="Calibri" charset="0"/>
                <a:cs typeface="Calibri" charset="0"/>
              </a:rPr>
              <a:t>książka powinna być krótka, ponieważ dziecko ma wąski zakres uwagi.</a:t>
            </a:r>
          </a:p>
          <a:p>
            <a:pPr marL="0" indent="0">
              <a:buNone/>
            </a:pPr>
            <a:r>
              <a:rPr lang="pl-PL" b="1" i="1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pl-PL" b="1" i="1" dirty="0" smtClean="0">
                <a:latin typeface="Calibri" charset="0"/>
                <a:ea typeface="Calibri" charset="0"/>
                <a:cs typeface="Calibri" charset="0"/>
              </a:rPr>
              <a:t>. Powinna </a:t>
            </a:r>
            <a:r>
              <a:rPr lang="pl-PL" b="1" i="1" dirty="0">
                <a:latin typeface="Calibri" charset="0"/>
                <a:ea typeface="Calibri" charset="0"/>
                <a:cs typeface="Calibri" charset="0"/>
              </a:rPr>
              <a:t>być to książka ładna, kolorowa, z dobrymi ilustracjami.</a:t>
            </a:r>
          </a:p>
          <a:p>
            <a:pPr marL="0" indent="0">
              <a:buNone/>
            </a:pPr>
            <a:r>
              <a:rPr lang="pl-PL" b="1" i="1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pl-PL" b="1" i="1" dirty="0" smtClean="0">
                <a:latin typeface="Calibri" charset="0"/>
                <a:ea typeface="Calibri" charset="0"/>
                <a:cs typeface="Calibri" charset="0"/>
              </a:rPr>
              <a:t>. Podsuwaj </a:t>
            </a:r>
            <a:r>
              <a:rPr lang="pl-PL" b="1" i="1" dirty="0">
                <a:latin typeface="Calibri" charset="0"/>
                <a:ea typeface="Calibri" charset="0"/>
                <a:cs typeface="Calibri" charset="0"/>
              </a:rPr>
              <a:t>dziecku książki współczesne, łatwiej się w nich odnajdzie.</a:t>
            </a:r>
          </a:p>
          <a:p>
            <a:pPr marL="0" indent="0">
              <a:buNone/>
            </a:pPr>
            <a:r>
              <a:rPr lang="pl-PL" b="1" i="1" dirty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pl-PL" b="1" i="1" dirty="0" smtClean="0">
                <a:latin typeface="Calibri" charset="0"/>
                <a:ea typeface="Calibri" charset="0"/>
                <a:cs typeface="Calibri" charset="0"/>
              </a:rPr>
              <a:t>. Czytaj </a:t>
            </a:r>
            <a:r>
              <a:rPr lang="pl-PL" b="1" i="1" dirty="0">
                <a:latin typeface="Calibri" charset="0"/>
                <a:ea typeface="Calibri" charset="0"/>
                <a:cs typeface="Calibri" charset="0"/>
              </a:rPr>
              <a:t>dziecku książki odpowiednio do jego wieku i możliwości.</a:t>
            </a:r>
          </a:p>
          <a:p>
            <a:pPr marL="0" indent="0">
              <a:buNone/>
            </a:pPr>
            <a:r>
              <a:rPr lang="pl-PL" b="1" i="1" dirty="0">
                <a:latin typeface="Calibri" charset="0"/>
                <a:ea typeface="Calibri" charset="0"/>
                <a:cs typeface="Calibri" charset="0"/>
              </a:rPr>
              <a:t>5. Czytanie powinno kojarzyć się z przyjemnością, motywuj a nie zmuszaj do </a:t>
            </a:r>
            <a:r>
              <a:rPr lang="pl-PL" b="1" i="1" dirty="0" smtClean="0">
                <a:latin typeface="Calibri" charset="0"/>
                <a:ea typeface="Calibri" charset="0"/>
                <a:cs typeface="Calibri" charset="0"/>
              </a:rPr>
              <a:t>słuchania </a:t>
            </a:r>
            <a:r>
              <a:rPr lang="pl-PL" b="1" i="1" dirty="0">
                <a:latin typeface="Calibri" charset="0"/>
                <a:ea typeface="Calibri" charset="0"/>
                <a:cs typeface="Calibri" charset="0"/>
              </a:rPr>
              <a:t>czy czytania.</a:t>
            </a:r>
          </a:p>
          <a:p>
            <a:pPr marL="0" indent="0">
              <a:buNone/>
            </a:pPr>
            <a:endParaRPr lang="pl-PL" b="1" i="1" dirty="0">
              <a:solidFill>
                <a:schemeClr val="accent5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353</Words>
  <Application>Microsoft Macintosh PowerPoint</Application>
  <PresentationFormat>Panoramiczny</PresentationFormat>
  <Paragraphs>16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Motyw pakietu Office</vt:lpstr>
      <vt:lpstr>Wartość czytania – jak czytać, aby dzieci chciały nas słuchać, jak słuchać, aby dzieci chciały nam czytać.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Dlaczego więc warto czytać dzieciom?  Wspólne czytanie jest formą mądrego  kontaktu z dzieckiem i doskonałą metodą wychowawczą. Między rodzicem i dzieckiem rodzi się bliskość i wyjątkowa więź emocjonalna.  Zachęcamy więc do zachęcania Nasze Pociechy do czytania!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Jak czytać    – jak czytać, aby dzieci chciały nas słuchać, jak słuchać, aby dzieci chciały nam czytać </dc:title>
  <dc:creator>Użytkownik Microsoft Office</dc:creator>
  <cp:lastModifiedBy>Użytkownik Microsoft Office</cp:lastModifiedBy>
  <cp:revision>10</cp:revision>
  <dcterms:created xsi:type="dcterms:W3CDTF">2020-12-28T19:58:33Z</dcterms:created>
  <dcterms:modified xsi:type="dcterms:W3CDTF">2020-12-28T21:43:27Z</dcterms:modified>
</cp:coreProperties>
</file>